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2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4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1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4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1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2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4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6233C-47A4-4925-B5E7-C8DD268A8007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E4944-2029-414A-B03A-2BC4B2053C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5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Формирование функциональной грамотности </a:t>
            </a:r>
            <a:r>
              <a:rPr lang="ru-RU" dirty="0" smtClean="0"/>
              <a:t>обучающихся: </a:t>
            </a:r>
            <a:br>
              <a:rPr lang="ru-RU" dirty="0" smtClean="0"/>
            </a:br>
            <a:r>
              <a:rPr lang="ru-RU" dirty="0" smtClean="0"/>
              <a:t>задачи </a:t>
            </a:r>
            <a:r>
              <a:rPr lang="ru-RU" dirty="0"/>
              <a:t>и пути </a:t>
            </a:r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221088"/>
            <a:ext cx="6400800" cy="1752600"/>
          </a:xfrm>
        </p:spPr>
        <p:txBody>
          <a:bodyPr/>
          <a:lstStyle/>
          <a:p>
            <a:r>
              <a:rPr lang="ru-RU" dirty="0" smtClean="0"/>
              <a:t>09.01.2025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1743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179" y="612105"/>
            <a:ext cx="8229600" cy="4525963"/>
          </a:xfrm>
        </p:spPr>
        <p:txBody>
          <a:bodyPr/>
          <a:lstStyle/>
          <a:p>
            <a:r>
              <a:rPr lang="ru-RU" dirty="0"/>
              <a:t>Математическая грамотность – это способность индивидуума формулировать, применять и интерпретировать математику в разнообразных контекстах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68960"/>
            <a:ext cx="5990630" cy="313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90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374441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Читательская грамотность - 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585692" cy="343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24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96" y="279253"/>
            <a:ext cx="9025199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Естественнонаучная грамотность – это способность человека занимать активную гражданскую позицию по вопросам, связанным с естественными науками, и его </a:t>
            </a:r>
            <a:r>
              <a:rPr lang="ru-RU" dirty="0" smtClean="0"/>
              <a:t>готовность</a:t>
            </a:r>
            <a:r>
              <a:rPr lang="ru-RU" dirty="0"/>
              <a:t>  интересоваться естественнонаучными идеями.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4126235" cy="35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25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16" y="2343150"/>
            <a:ext cx="43434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688632" cy="60486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 </a:t>
            </a:r>
            <a:r>
              <a:rPr lang="ru-RU" dirty="0" smtClean="0"/>
              <a:t>принятия </a:t>
            </a:r>
            <a:r>
              <a:rPr lang="ru-RU" dirty="0"/>
              <a:t>эффективных решений в разнообразных финансовых ситуациях, способствующих улучшению финансового благополучия личности и общества, а также возможности участия в экономической жизни.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66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814388"/>
            <a:ext cx="87439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2289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Креативное мышление -  способность продуктивно участвовать в процессе выработки,  оценки и совершенствовании идей, направленных на получение инновационных (новых, новаторских, оригинальных,  нестандартных, непривычных) и эффективных (действенных, результативных, экономичных, оптимальных) решений и/или знаний,  нового эффектного (впечатляющего, вдохновляющего, необыкновенного, удивительного и т.п.) выражения  воображения.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3096"/>
            <a:ext cx="3347150" cy="2356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4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Формирование функциональной грамотности школьников возможно через решение трех основных задач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/>
              <a:t>1)Достижение уровня образованности, соответствующего потенциалу учащегося и обеспечивающего дальнейшее развитие личности и возможность преодоления образования, в том числе и путем самообразования.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2)Формирование у каждого учащегося опыта творческой социально значимой деятельности в реализации своих способностей средствами ИКТ.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3)Накопление у учащихся опыта общения и взаимодействия на гуманистических отношениях.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302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Для </a:t>
            </a:r>
            <a:r>
              <a:rPr lang="ru-RU" sz="3200" dirty="0"/>
              <a:t>успешного развития функциональной грамотности </a:t>
            </a:r>
            <a:r>
              <a:rPr lang="ru-RU" sz="3200" dirty="0" smtClean="0"/>
              <a:t>необходимо </a:t>
            </a:r>
            <a:r>
              <a:rPr lang="ru-RU" sz="3200" dirty="0"/>
              <a:t>соблюдать </a:t>
            </a:r>
            <a:r>
              <a:rPr lang="ru-RU" sz="3200" dirty="0" smtClean="0"/>
              <a:t>условия</a:t>
            </a:r>
            <a:r>
              <a:rPr lang="ru-RU" sz="3200" dirty="0"/>
              <a:t>: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9685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• обучение на уроках должно носить </a:t>
            </a:r>
            <a:r>
              <a:rPr lang="ru-RU" dirty="0" err="1"/>
              <a:t>деятельностный</a:t>
            </a:r>
            <a:r>
              <a:rPr lang="ru-RU" dirty="0"/>
              <a:t> характер;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• учебный процесс ориентирован на развитие самостоятельности и ответственности ученика за результаты своей деятельности;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• предоставляется возможность для приобретения опыта достижения цели;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• правила аттестации отличаются чёткостью и понятны всем участникам учебного процесса;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• используются продуктивные формы групповой работы;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• обеспечить переход от фронтальных форм обучения классного коллектива к реализации индивидуальной образовательной траектории каждого учащегося, в том числе с использованием интерактивных инновационных, проектно-исследовательских технологий, цифровой инфраструктуры.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79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996952"/>
            <a:ext cx="8856984" cy="368925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использовать в обучении инновационные методы, современные образовательные и информационно-коммуникационные технологии, т.е. использовать технологии дистанционного обучения, применять </a:t>
            </a:r>
            <a:r>
              <a:rPr lang="ru-RU" dirty="0" err="1"/>
              <a:t>on-line</a:t>
            </a:r>
            <a:r>
              <a:rPr lang="ru-RU" dirty="0"/>
              <a:t> уроки лучших преподавателей.</a:t>
            </a:r>
            <a:endParaRPr lang="ru-RU" dirty="0" smtClean="0">
              <a:effectLst/>
            </a:endParaRPr>
          </a:p>
          <a:p>
            <a:r>
              <a:rPr lang="ru-RU" dirty="0" smtClean="0"/>
              <a:t>психологическое </a:t>
            </a:r>
            <a:r>
              <a:rPr lang="ru-RU" dirty="0"/>
              <a:t>содействие в выборе наиболее продуктивных методов и средств обучения;</a:t>
            </a:r>
            <a:endParaRPr lang="ru-RU" dirty="0" smtClean="0">
              <a:effectLst/>
            </a:endParaRPr>
          </a:p>
          <a:p>
            <a:r>
              <a:rPr lang="ru-RU" dirty="0" smtClean="0"/>
              <a:t>совместное </a:t>
            </a:r>
            <a:r>
              <a:rPr lang="ru-RU" dirty="0"/>
              <a:t>(коллегиальное) обсуждение процесса и результатов профессиональной деятельности.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49646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47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95259">
            <a:off x="611559" y="1286494"/>
            <a:ext cx="78596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ВСЕМ ПРОДУКТИВНОЙ РАБОТЫ НА ПЕДАГОГИЧЕСКОМ СОВЕТЕ!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75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4525963"/>
          </a:xfrm>
        </p:spPr>
        <p:txBody>
          <a:bodyPr/>
          <a:lstStyle/>
          <a:p>
            <a:r>
              <a:rPr lang="ru-RU" dirty="0" smtClean="0"/>
              <a:t>Говори </a:t>
            </a:r>
            <a:r>
              <a:rPr lang="ru-RU" dirty="0"/>
              <a:t>не о том, что прочел, а о том, что </a:t>
            </a:r>
            <a:r>
              <a:rPr lang="ru-RU" dirty="0" smtClean="0"/>
              <a:t>понял.</a:t>
            </a:r>
            <a:endParaRPr lang="ru-RU" dirty="0"/>
          </a:p>
          <a:p>
            <a:r>
              <a:rPr lang="ru-RU" dirty="0" smtClean="0"/>
              <a:t>Практические </a:t>
            </a:r>
            <a:r>
              <a:rPr lang="ru-RU" dirty="0"/>
              <a:t>дела всегда говорят громче, чем </a:t>
            </a:r>
            <a:r>
              <a:rPr lang="ru-RU" dirty="0" smtClean="0"/>
              <a:t>слова.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715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5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Какие методические приёмы Вы можете отметить в деятельности учителя?</a:t>
            </a:r>
          </a:p>
          <a:p>
            <a:pPr algn="ctr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693978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1206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Почему понятие функциональной грамотности является актуальным для современной школы</a:t>
            </a:r>
            <a:r>
              <a:rPr lang="ru-RU" dirty="0" smtClean="0"/>
              <a:t>?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/>
              <a:t>Изменения в мировой экономике XXI века, породившие необходимость приспособления к конкурентной экономической среде, обострили проблемы качества образования, поскольку «образовательный интеллект» населения рассматривается как важнейший стратегический ресурс государства.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10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37" y="3068960"/>
            <a:ext cx="8985176" cy="388843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А.Н.Леонтьев</a:t>
            </a:r>
            <a:r>
              <a:rPr lang="ru-RU" dirty="0" smtClean="0"/>
              <a:t>: «Функционально </a:t>
            </a:r>
            <a:r>
              <a:rPr lang="ru-RU" dirty="0"/>
              <a:t>грамотный человек— это человек, который способен использовать все постоянно приобретаемые в течение жизни знания, умения и навыки для решения </a:t>
            </a:r>
            <a:r>
              <a:rPr lang="ru-RU" dirty="0" smtClean="0"/>
              <a:t>максимально широкого </a:t>
            </a:r>
            <a:r>
              <a:rPr lang="ru-RU" dirty="0"/>
              <a:t>диапазона жизненных задач в различных сферах человеческой деятельности, общения </a:t>
            </a:r>
            <a:r>
              <a:rPr lang="ru-RU" dirty="0" smtClean="0"/>
              <a:t>и социальных </a:t>
            </a:r>
            <a:r>
              <a:rPr lang="ru-RU" dirty="0"/>
              <a:t>отношений».</a:t>
            </a:r>
            <a:endParaRPr lang="ru-RU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11567" cy="285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92" y="2780928"/>
            <a:ext cx="9118848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Виноградова Н.Ф</a:t>
            </a:r>
            <a:r>
              <a:rPr lang="ru-RU" dirty="0" smtClean="0"/>
              <a:t>.: «</a:t>
            </a:r>
            <a:r>
              <a:rPr lang="ru-RU" dirty="0"/>
              <a:t>Функциональная грамотность сегодня — это  базовое образование личности</a:t>
            </a:r>
            <a:r>
              <a:rPr lang="ru-RU" dirty="0" smtClean="0"/>
              <a:t>. Ребенок должен</a:t>
            </a:r>
            <a:r>
              <a:rPr lang="ru-RU" dirty="0"/>
              <a:t>  обладать:</a:t>
            </a:r>
            <a:endParaRPr lang="ru-RU" dirty="0" smtClean="0">
              <a:effectLst/>
            </a:endParaRPr>
          </a:p>
          <a:p>
            <a:r>
              <a:rPr lang="ru-RU" dirty="0"/>
              <a:t>готовностью успешно взаимодействовать с изменяющимся  окружающим миром;</a:t>
            </a:r>
            <a:endParaRPr lang="ru-RU" dirty="0" smtClean="0">
              <a:effectLst/>
            </a:endParaRPr>
          </a:p>
          <a:p>
            <a:r>
              <a:rPr lang="ru-RU" dirty="0"/>
              <a:t>возможностью решать различные (в том числе нестандартные)  учебные и жизненные задачи;</a:t>
            </a:r>
            <a:endParaRPr lang="ru-RU" dirty="0" smtClean="0">
              <a:effectLst/>
            </a:endParaRPr>
          </a:p>
          <a:p>
            <a:r>
              <a:rPr lang="ru-RU" dirty="0"/>
              <a:t>способностью строить социальные отношения…;</a:t>
            </a:r>
            <a:endParaRPr lang="ru-RU" dirty="0" smtClean="0">
              <a:effectLst/>
            </a:endParaRPr>
          </a:p>
          <a:p>
            <a:r>
              <a:rPr lang="ru-RU" dirty="0"/>
              <a:t>совокупностью рефлексивных умений, обеспечивающих оценку своей грамотности, стремление к дальнейшему образованию…»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" y="22029"/>
            <a:ext cx="4727092" cy="265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1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29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0054" y="476672"/>
            <a:ext cx="5405294" cy="391703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i="1" dirty="0" smtClean="0"/>
              <a:t>«</a:t>
            </a:r>
            <a:r>
              <a:rPr lang="ru-RU" b="1" i="1" dirty="0"/>
              <a:t>Умение человека грамотно, квалифицированно функционировать во всех сферах человеческой деятельности: работе, государстве, семье, здоровье, праве, политике, культуре».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76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188640"/>
            <a:ext cx="8928992" cy="1431032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Некоторые проблемы  функционально неграмотных: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24860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56490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-трудно быть покупателем и выбрать необходимый товар;</a:t>
            </a:r>
          </a:p>
          <a:p>
            <a:r>
              <a:rPr lang="ru-RU" sz="2000" dirty="0" smtClean="0"/>
              <a:t>- трудно быть пациентом (т.к. при покупке лекарства непонятна инструкция по его применению, побочные эффекты, правила применения и т.д.);</a:t>
            </a:r>
          </a:p>
          <a:p>
            <a:r>
              <a:rPr lang="ru-RU" sz="2000" dirty="0" smtClean="0"/>
              <a:t>-сложно быть путешественником;</a:t>
            </a:r>
          </a:p>
          <a:p>
            <a:r>
              <a:rPr lang="ru-RU" sz="2000" dirty="0" smtClean="0"/>
              <a:t>-оплата счетов, заполнение налоговых квитанций и банковских документов, оформление почтовых отправлений и писем вызывает трудности;</a:t>
            </a:r>
          </a:p>
          <a:p>
            <a:r>
              <a:rPr lang="ru-RU" sz="2000" dirty="0" smtClean="0"/>
              <a:t>-проблемы, связанные с воспитанием детей: порой не могут прочитать письмо учителя, боятся визита к нему, им трудно помочь ребенку с выполнением домашнего задания и т.д.;</a:t>
            </a:r>
          </a:p>
          <a:p>
            <a:r>
              <a:rPr lang="ru-RU" sz="2000" dirty="0" smtClean="0"/>
              <a:t>-проблемы с бытовыми электроприборами, невозможность разобраться в инструкциях к ним;</a:t>
            </a:r>
          </a:p>
          <a:p>
            <a:r>
              <a:rPr lang="ru-RU" sz="2000" dirty="0" smtClean="0"/>
              <a:t>-неумение работать с компьютерами и другими аналогичными системами.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8773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направления формирования 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435280" cy="36724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Математическая грамотность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Читательская грамотность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Естественнонаучная грамотность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Финансовая грамотность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Глобальные компетенции</a:t>
            </a:r>
            <a:endParaRPr lang="ru-RU" dirty="0" smtClean="0">
              <a:effectLst/>
            </a:endParaRPr>
          </a:p>
          <a:p>
            <a:pPr marL="0" indent="0">
              <a:buNone/>
            </a:pPr>
            <a:r>
              <a:rPr lang="ru-RU" dirty="0"/>
              <a:t>- Креативное мышление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507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212745"/>
      </a:dk2>
      <a:lt2>
        <a:srgbClr val="568C11"/>
      </a:lt2>
      <a:accent1>
        <a:srgbClr val="4E67C8"/>
      </a:accent1>
      <a:accent2>
        <a:srgbClr val="5ECCF3"/>
      </a:accent2>
      <a:accent3>
        <a:srgbClr val="A7EA52"/>
      </a:accent3>
      <a:accent4>
        <a:srgbClr val="00B050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79</TotalTime>
  <Words>497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функциональной грамотности обучающихся:  задачи и пути решения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Некоторые проблемы  функционально неграмотных: </vt:lpstr>
      <vt:lpstr>Основные направления формирования 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успешного развития функциональной грамотности необходимо соблюдать условия: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обучающихся:  задачи и пути решения</dc:title>
  <dc:creator>Shar</dc:creator>
  <cp:lastModifiedBy>Shar</cp:lastModifiedBy>
  <cp:revision>19</cp:revision>
  <dcterms:created xsi:type="dcterms:W3CDTF">2025-01-08T10:32:30Z</dcterms:created>
  <dcterms:modified xsi:type="dcterms:W3CDTF">2025-01-08T12:50:23Z</dcterms:modified>
</cp:coreProperties>
</file>